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quicktime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6" r:id="rId1"/>
  </p:sldMasterIdLst>
  <p:notesMasterIdLst>
    <p:notesMasterId r:id="rId26"/>
  </p:notesMasterIdLst>
  <p:handoutMasterIdLst>
    <p:handoutMasterId r:id="rId27"/>
  </p:handoutMasterIdLst>
  <p:sldIdLst>
    <p:sldId id="285" r:id="rId2"/>
    <p:sldId id="294" r:id="rId3"/>
    <p:sldId id="295" r:id="rId4"/>
    <p:sldId id="296" r:id="rId5"/>
    <p:sldId id="280" r:id="rId6"/>
    <p:sldId id="279" r:id="rId7"/>
    <p:sldId id="278" r:id="rId8"/>
    <p:sldId id="293" r:id="rId9"/>
    <p:sldId id="287" r:id="rId10"/>
    <p:sldId id="272" r:id="rId11"/>
    <p:sldId id="273" r:id="rId12"/>
    <p:sldId id="260" r:id="rId13"/>
    <p:sldId id="262" r:id="rId14"/>
    <p:sldId id="290" r:id="rId15"/>
    <p:sldId id="263" r:id="rId16"/>
    <p:sldId id="264" r:id="rId17"/>
    <p:sldId id="289" r:id="rId18"/>
    <p:sldId id="266" r:id="rId19"/>
    <p:sldId id="298" r:id="rId20"/>
    <p:sldId id="292" r:id="rId21"/>
    <p:sldId id="291" r:id="rId22"/>
    <p:sldId id="299" r:id="rId23"/>
    <p:sldId id="286" r:id="rId24"/>
    <p:sldId id="271" r:id="rId25"/>
  </p:sldIdLst>
  <p:sldSz cx="9144000" cy="6480175"/>
  <p:notesSz cx="9856788" cy="6797675"/>
  <p:defaultTextStyle>
    <a:defPPr>
      <a:defRPr lang="en-GB"/>
    </a:defPPr>
    <a:lvl1pPr algn="l" defTabSz="449263" rtl="0" eaLnBrk="0" fontAlgn="base" hangingPunct="0">
      <a:lnSpc>
        <a:spcPct val="90000"/>
      </a:lnSpc>
      <a:spcBef>
        <a:spcPct val="0"/>
      </a:spcBef>
      <a:spcAft>
        <a:spcPct val="0"/>
      </a:spcAft>
      <a:buClr>
        <a:srgbClr val="FFFFFF"/>
      </a:buClr>
      <a:buSzPct val="100000"/>
      <a:buFont typeface="Times New Roman" pitchFamily="18" charset="0"/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1pPr>
    <a:lvl2pPr marL="457200" algn="l" defTabSz="449263" rtl="0" eaLnBrk="0" fontAlgn="base" hangingPunct="0">
      <a:lnSpc>
        <a:spcPct val="90000"/>
      </a:lnSpc>
      <a:spcBef>
        <a:spcPct val="0"/>
      </a:spcBef>
      <a:spcAft>
        <a:spcPct val="0"/>
      </a:spcAft>
      <a:buClr>
        <a:srgbClr val="FFFFFF"/>
      </a:buClr>
      <a:buSzPct val="100000"/>
      <a:buFont typeface="Times New Roman" pitchFamily="18" charset="0"/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2pPr>
    <a:lvl3pPr marL="914400" algn="l" defTabSz="449263" rtl="0" eaLnBrk="0" fontAlgn="base" hangingPunct="0">
      <a:lnSpc>
        <a:spcPct val="90000"/>
      </a:lnSpc>
      <a:spcBef>
        <a:spcPct val="0"/>
      </a:spcBef>
      <a:spcAft>
        <a:spcPct val="0"/>
      </a:spcAft>
      <a:buClr>
        <a:srgbClr val="FFFFFF"/>
      </a:buClr>
      <a:buSzPct val="100000"/>
      <a:buFont typeface="Times New Roman" pitchFamily="18" charset="0"/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3pPr>
    <a:lvl4pPr marL="1371600" algn="l" defTabSz="449263" rtl="0" eaLnBrk="0" fontAlgn="base" hangingPunct="0">
      <a:lnSpc>
        <a:spcPct val="90000"/>
      </a:lnSpc>
      <a:spcBef>
        <a:spcPct val="0"/>
      </a:spcBef>
      <a:spcAft>
        <a:spcPct val="0"/>
      </a:spcAft>
      <a:buClr>
        <a:srgbClr val="FFFFFF"/>
      </a:buClr>
      <a:buSzPct val="100000"/>
      <a:buFont typeface="Times New Roman" pitchFamily="18" charset="0"/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4pPr>
    <a:lvl5pPr marL="1828800" algn="l" defTabSz="449263" rtl="0" eaLnBrk="0" fontAlgn="base" hangingPunct="0">
      <a:lnSpc>
        <a:spcPct val="90000"/>
      </a:lnSpc>
      <a:spcBef>
        <a:spcPct val="0"/>
      </a:spcBef>
      <a:spcAft>
        <a:spcPct val="0"/>
      </a:spcAft>
      <a:buClr>
        <a:srgbClr val="FFFFFF"/>
      </a:buClr>
      <a:buSzPct val="100000"/>
      <a:buFont typeface="Times New Roman" pitchFamily="18" charset="0"/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+mn-ea"/>
        <a:cs typeface="Lucida Sans Unicode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04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>
          <p15:clr>
            <a:srgbClr val="A4A3A4"/>
          </p15:clr>
        </p15:guide>
        <p15:guide id="2" pos="31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00FF00"/>
    <a:srgbClr val="FF000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71" autoAdjust="0"/>
    <p:restoredTop sz="94681" autoAdjust="0"/>
  </p:normalViewPr>
  <p:slideViewPr>
    <p:cSldViewPr>
      <p:cViewPr varScale="1">
        <p:scale>
          <a:sx n="106" d="100"/>
          <a:sy n="106" d="100"/>
        </p:scale>
        <p:origin x="78" y="150"/>
      </p:cViewPr>
      <p:guideLst>
        <p:guide orient="horz" pos="2041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141"/>
        <p:guide pos="31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1963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583238" y="0"/>
            <a:ext cx="4271962" cy="341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77597-8EC6-4786-8669-118479DD9A22}" type="datetimeFigureOut">
              <a:rPr lang="en-US" smtClean="0"/>
              <a:t>9/2/2015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271963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583238" y="6456363"/>
            <a:ext cx="4271962" cy="3413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7BFE70-A52E-408A-B8B1-C6D969A563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7161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9856788" cy="679767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9856788" cy="679767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4267578" cy="338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1">
              <a:lnSpc>
                <a:spcPct val="100000"/>
              </a:lnSpc>
              <a:buClr>
                <a:srgbClr val="000000"/>
              </a:buClr>
              <a:buSzPct val="45000"/>
              <a:buFont typeface="StarSymbol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5582873" y="0"/>
            <a:ext cx="4267577" cy="33813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>
              <a:lnSpc>
                <a:spcPct val="100000"/>
              </a:lnSpc>
              <a:buClr>
                <a:srgbClr val="000000"/>
              </a:buClr>
              <a:buSzPct val="45000"/>
              <a:buFont typeface="StarSymbol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486" name="Rectangle 5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3130550" y="509588"/>
            <a:ext cx="3592513" cy="2547937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8" name="Rectangle 6"/>
          <p:cNvSpPr>
            <a:spLocks noGrp="1" noChangeArrowheads="1"/>
          </p:cNvSpPr>
          <p:nvPr>
            <p:ph type="body"/>
          </p:nvPr>
        </p:nvSpPr>
        <p:spPr bwMode="auto">
          <a:xfrm>
            <a:off x="985679" y="3228976"/>
            <a:ext cx="7880677" cy="3057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/>
          </p:nvPr>
        </p:nvSpPr>
        <p:spPr bwMode="auto">
          <a:xfrm>
            <a:off x="0" y="6456364"/>
            <a:ext cx="4267578" cy="3381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eaLnBrk="1">
              <a:lnSpc>
                <a:spcPct val="100000"/>
              </a:lnSpc>
              <a:buClr>
                <a:srgbClr val="000000"/>
              </a:buClr>
              <a:buSzPct val="45000"/>
              <a:buFont typeface="StarSymbol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5582873" y="6456364"/>
            <a:ext cx="4267577" cy="3381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 eaLnBrk="1">
              <a:lnSpc>
                <a:spcPct val="100000"/>
              </a:lnSpc>
              <a:buClr>
                <a:srgbClr val="000000"/>
              </a:buClr>
              <a:buSzPct val="45000"/>
              <a:buFont typeface="StarSymbol" charset="0"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 sz="1200" smtClean="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596D3DF4-7138-4775-9B13-8943E0BAD13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62698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96D3DF4-7138-4775-9B13-8943E0BAD130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35758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96D3DF4-7138-4775-9B13-8943E0BAD130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56302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DCEEDE75-8E5D-40CE-8A50-43A1F385AF8C}" type="slidenum">
              <a:rPr lang="en-GB"/>
              <a:pPr/>
              <a:t>15</a:t>
            </a:fld>
            <a:endParaRPr lang="en-GB"/>
          </a:p>
        </p:txBody>
      </p:sp>
      <p:sp>
        <p:nvSpPr>
          <p:cNvPr id="28675" name="Text Box 1"/>
          <p:cNvSpPr txBox="1">
            <a:spLocks noChangeArrowheads="1"/>
          </p:cNvSpPr>
          <p:nvPr/>
        </p:nvSpPr>
        <p:spPr bwMode="auto">
          <a:xfrm>
            <a:off x="1643327" y="509589"/>
            <a:ext cx="6570136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676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985679" y="3228976"/>
            <a:ext cx="7883846" cy="3059113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290071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17ADA1ED-3E3E-4FB6-9B6D-5EB1CA61E404}" type="slidenum">
              <a:rPr lang="en-GB"/>
              <a:pPr/>
              <a:t>16</a:t>
            </a:fld>
            <a:endParaRPr lang="en-GB"/>
          </a:p>
        </p:txBody>
      </p:sp>
      <p:sp>
        <p:nvSpPr>
          <p:cNvPr id="29699" name="Text Box 1"/>
          <p:cNvSpPr txBox="1">
            <a:spLocks noChangeArrowheads="1"/>
          </p:cNvSpPr>
          <p:nvPr/>
        </p:nvSpPr>
        <p:spPr bwMode="auto">
          <a:xfrm>
            <a:off x="1643327" y="509589"/>
            <a:ext cx="6570136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00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985679" y="3228976"/>
            <a:ext cx="7883846" cy="3059113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4174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96D3DF4-7138-4775-9B13-8943E0BAD130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4923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590780CF-AD5A-4259-84F3-8B5237D8D1AA}" type="slidenum">
              <a:rPr lang="en-GB"/>
              <a:pPr/>
              <a:t>18</a:t>
            </a:fld>
            <a:endParaRPr lang="en-GB"/>
          </a:p>
        </p:txBody>
      </p:sp>
      <p:sp>
        <p:nvSpPr>
          <p:cNvPr id="31747" name="Text Box 1"/>
          <p:cNvSpPr txBox="1">
            <a:spLocks noChangeArrowheads="1"/>
          </p:cNvSpPr>
          <p:nvPr/>
        </p:nvSpPr>
        <p:spPr bwMode="auto">
          <a:xfrm>
            <a:off x="1643327" y="509589"/>
            <a:ext cx="6570136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1748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985679" y="3228976"/>
            <a:ext cx="7883846" cy="3059113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951870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96D3DF4-7138-4775-9B13-8943E0BAD130}" type="slidenum">
              <a:rPr lang="en-GB" smtClean="0"/>
              <a:pPr>
                <a:defRPr/>
              </a:pPr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09463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96D3DF4-7138-4775-9B13-8943E0BAD130}" type="slidenum">
              <a:rPr lang="en-GB" smtClean="0"/>
              <a:pPr>
                <a:defRPr/>
              </a:pPr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41674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96D3DF4-7138-4775-9B13-8943E0BAD130}" type="slidenum">
              <a:rPr lang="en-GB" smtClean="0"/>
              <a:pPr>
                <a:defRPr/>
              </a:pPr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64553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96D3DF4-7138-4775-9B13-8943E0BAD130}" type="slidenum">
              <a:rPr lang="en-GB" smtClean="0"/>
              <a:pPr>
                <a:defRPr/>
              </a:pPr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080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96D3DF4-7138-4775-9B13-8943E0BAD130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67640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96D3DF4-7138-4775-9B13-8943E0BAD130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59332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96D3DF4-7138-4775-9B13-8943E0BAD130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09785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96D3DF4-7138-4775-9B13-8943E0BAD130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58228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4A7AD9F-03D8-46DF-B99E-3DF29F65702B}" type="slidenum">
              <a:rPr lang="en-GB"/>
              <a:pPr/>
              <a:t>10</a:t>
            </a:fld>
            <a:endParaRPr lang="en-GB"/>
          </a:p>
        </p:txBody>
      </p:sp>
      <p:sp>
        <p:nvSpPr>
          <p:cNvPr id="24579" name="Text Box 1"/>
          <p:cNvSpPr txBox="1">
            <a:spLocks noChangeArrowheads="1"/>
          </p:cNvSpPr>
          <p:nvPr/>
        </p:nvSpPr>
        <p:spPr bwMode="auto">
          <a:xfrm>
            <a:off x="1643327" y="509589"/>
            <a:ext cx="6570136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0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985679" y="3228976"/>
            <a:ext cx="7883846" cy="3059113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167164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7C120CD6-A02E-440B-8779-F91B7DF8CDEC}" type="slidenum">
              <a:rPr lang="en-GB"/>
              <a:pPr/>
              <a:t>11</a:t>
            </a:fld>
            <a:endParaRPr lang="en-GB"/>
          </a:p>
        </p:txBody>
      </p:sp>
      <p:sp>
        <p:nvSpPr>
          <p:cNvPr id="26627" name="Text Box 1"/>
          <p:cNvSpPr txBox="1">
            <a:spLocks noChangeArrowheads="1"/>
          </p:cNvSpPr>
          <p:nvPr/>
        </p:nvSpPr>
        <p:spPr bwMode="auto">
          <a:xfrm>
            <a:off x="1643327" y="509589"/>
            <a:ext cx="6570136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28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985679" y="3228976"/>
            <a:ext cx="7883846" cy="3059113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149575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2CEA414D-6223-4931-94D8-9B2FC40EA364}" type="slidenum">
              <a:rPr lang="en-GB"/>
              <a:pPr/>
              <a:t>12</a:t>
            </a:fld>
            <a:endParaRPr lang="en-GB"/>
          </a:p>
        </p:txBody>
      </p:sp>
      <p:sp>
        <p:nvSpPr>
          <p:cNvPr id="25603" name="Text Box 1"/>
          <p:cNvSpPr txBox="1">
            <a:spLocks noChangeArrowheads="1"/>
          </p:cNvSpPr>
          <p:nvPr/>
        </p:nvSpPr>
        <p:spPr bwMode="auto">
          <a:xfrm>
            <a:off x="1643327" y="509589"/>
            <a:ext cx="6570136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4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985679" y="3228976"/>
            <a:ext cx="7883846" cy="3059113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6417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3659FD9D-2810-40F5-9813-6FF8399C72CF}" type="slidenum">
              <a:rPr lang="en-GB"/>
              <a:pPr/>
              <a:t>13</a:t>
            </a:fld>
            <a:endParaRPr lang="en-GB"/>
          </a:p>
        </p:txBody>
      </p:sp>
      <p:sp>
        <p:nvSpPr>
          <p:cNvPr id="27651" name="Text Box 1"/>
          <p:cNvSpPr txBox="1">
            <a:spLocks noChangeArrowheads="1"/>
          </p:cNvSpPr>
          <p:nvPr/>
        </p:nvSpPr>
        <p:spPr bwMode="auto">
          <a:xfrm>
            <a:off x="1643327" y="509589"/>
            <a:ext cx="6570136" cy="25495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7652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985679" y="3228976"/>
            <a:ext cx="7883846" cy="3059113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7252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473825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sp>
        <p:nvSpPr>
          <p:cNvPr id="93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887538"/>
            <a:ext cx="7086600" cy="1352550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3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671888"/>
            <a:ext cx="6400800" cy="1655762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5903913"/>
            <a:ext cx="2895600" cy="4318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E41C8BD-100B-4FF3-9840-D1B8D968CE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F1F0F0-6AF0-4774-B661-BD983DA970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287338"/>
            <a:ext cx="1885950" cy="5472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287338"/>
            <a:ext cx="5505450" cy="5472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0F1E62-19BE-49E9-B2C9-8DD2A041C4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578D0-9D33-46A3-9EA1-9E85FA7E6F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64013"/>
            <a:ext cx="7772400" cy="128746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746375"/>
            <a:ext cx="7772400" cy="1417638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84E82A-1A48-4223-A872-E4E7AD7B5F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871663"/>
            <a:ext cx="3695700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871663"/>
            <a:ext cx="3695700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AC50D1-351A-4AA5-A5CC-1CB561FA1C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8229600" cy="108108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50975"/>
            <a:ext cx="4040188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55813"/>
            <a:ext cx="4040188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50975"/>
            <a:ext cx="4041775" cy="6048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55813"/>
            <a:ext cx="4041775" cy="37322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FC52EA-86A5-49AB-BA9C-36AB0D51E7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C125FA-2CEE-45E8-999E-ADB5903247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0415C-169C-4E8B-A888-939BC6C6D1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8763"/>
            <a:ext cx="3008313" cy="109696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58763"/>
            <a:ext cx="5111750" cy="5529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355725"/>
            <a:ext cx="3008313" cy="44323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1E029-FBA3-44AE-8995-3763B1195C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535488"/>
            <a:ext cx="5486400" cy="5365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79438"/>
            <a:ext cx="5486400" cy="388778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72063"/>
            <a:ext cx="5486400" cy="760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B5A87-6E96-44DF-A227-43E6D49975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6350"/>
            <a:ext cx="9140825" cy="6473825"/>
            <a:chOff x="0" y="4"/>
            <a:chExt cx="5758" cy="4316"/>
          </a:xfrm>
        </p:grpSpPr>
        <p:sp>
          <p:nvSpPr>
            <p:cNvPr id="92163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2164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grpSp>
          <p:nvGrpSpPr>
            <p:cNvPr id="2058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92166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2167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2168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2169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2170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2171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2172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2173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2174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</p:grpSp>
      <p:sp>
        <p:nvSpPr>
          <p:cNvPr id="92175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287338"/>
            <a:ext cx="7543800" cy="135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76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871663"/>
            <a:ext cx="7543800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2177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5903913"/>
            <a:ext cx="1905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buClrTx/>
              <a:buSzTx/>
              <a:buFontTx/>
              <a:buNone/>
              <a:defRPr sz="100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7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5903913"/>
            <a:ext cx="28956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buClrTx/>
              <a:buSzTx/>
              <a:buFontTx/>
              <a:buNone/>
              <a:defRPr sz="100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79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5903913"/>
            <a:ext cx="19050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buClrTx/>
              <a:buSzTx/>
              <a:buFontTx/>
              <a:buNone/>
              <a:defRPr sz="100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825F4DB8-F4E7-4D55-A154-593AB309D5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1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8.png"/><Relationship Id="rId4" Type="http://schemas.openxmlformats.org/officeDocument/2006/relationships/notesSlide" Target="../notesSlides/notesSlide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OV"/><Relationship Id="rId1" Type="http://schemas.microsoft.com/office/2007/relationships/media" Target="../media/media3.MOV"/><Relationship Id="rId5" Type="http://schemas.openxmlformats.org/officeDocument/2006/relationships/image" Target="../media/image33.png"/><Relationship Id="rId4" Type="http://schemas.openxmlformats.org/officeDocument/2006/relationships/notesSlide" Target="../notesSlides/notesSlid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899592" y="-144289"/>
            <a:ext cx="6582038" cy="2924370"/>
          </a:xfrm>
        </p:spPr>
        <p:txBody>
          <a:bodyPr/>
          <a:lstStyle/>
          <a:p>
            <a:r>
              <a:rPr lang="en-GB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GB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GB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Fabulous First Grade </a:t>
            </a:r>
            <a:br>
              <a:rPr lang="en-GB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Starring:</a:t>
            </a:r>
            <a:r>
              <a:rPr lang="en-GB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GB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GB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GB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6316824" y="857398"/>
            <a:ext cx="2561294" cy="577019"/>
          </a:xfrm>
        </p:spPr>
        <p:txBody>
          <a:bodyPr/>
          <a:lstStyle/>
          <a:p>
            <a:pPr algn="l"/>
            <a:endParaRPr lang="en-GB" sz="1800" b="1" dirty="0">
              <a:solidFill>
                <a:srgbClr val="FFFF00"/>
              </a:solidFill>
              <a:effectLst/>
              <a:latin typeface="Comic Sans MS" pitchFamily="66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43870" y="1852839"/>
            <a:ext cx="2520618" cy="2509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778219" y="4653172"/>
            <a:ext cx="3851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Ms Paez</a:t>
            </a:r>
          </a:p>
          <a:p>
            <a:pPr algn="ctr"/>
            <a:r>
              <a:rPr lang="en-GB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Ms Moran</a:t>
            </a:r>
          </a:p>
          <a:p>
            <a:pPr algn="ctr"/>
            <a:r>
              <a:rPr lang="en-GB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EAL</a:t>
            </a:r>
            <a:endParaRPr lang="en-GB" sz="2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7741" y="4608239"/>
            <a:ext cx="26380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Mr Josh </a:t>
            </a:r>
          </a:p>
          <a:p>
            <a:r>
              <a:rPr lang="en-GB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Mrs Murray</a:t>
            </a:r>
          </a:p>
          <a:p>
            <a:r>
              <a:rPr lang="en-GB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Mrs Christine</a:t>
            </a:r>
          </a:p>
          <a:p>
            <a:r>
              <a:rPr lang="en-GB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Mrs </a:t>
            </a:r>
            <a:r>
              <a:rPr lang="en-GB" sz="20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Vroklage</a:t>
            </a:r>
            <a:r>
              <a:rPr lang="en-GB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GB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Mrs Kerr</a:t>
            </a:r>
            <a:endParaRPr lang="en-GB" sz="2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83610" y="4649653"/>
            <a:ext cx="33810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GB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Mr </a:t>
            </a:r>
            <a:r>
              <a:rPr lang="en-GB" sz="20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Bevans</a:t>
            </a:r>
            <a:r>
              <a:rPr lang="en-GB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Mrs Gomez,</a:t>
            </a:r>
          </a:p>
          <a:p>
            <a:pPr algn="ctr"/>
            <a:r>
              <a:rPr lang="en-GB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Ms Aub, Mrs Ramsden,</a:t>
            </a:r>
          </a:p>
          <a:p>
            <a:r>
              <a:rPr lang="en-GB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Mrs </a:t>
            </a:r>
            <a:r>
              <a:rPr lang="en-GB" sz="2000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Ertel</a:t>
            </a:r>
            <a:endParaRPr lang="en-GB" sz="2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524" y="1853226"/>
            <a:ext cx="3055668" cy="25087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84" y="1852839"/>
            <a:ext cx="2654462" cy="2484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73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508000" y="249238"/>
            <a:ext cx="7412038" cy="1204912"/>
          </a:xfrm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Curriculum - </a:t>
            </a:r>
            <a:r>
              <a:rPr lang="en-GB" sz="3200" dirty="0" smtClean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Literacy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we do</a:t>
            </a: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135063"/>
            <a:ext cx="8362950" cy="5159375"/>
          </a:xfrm>
        </p:spPr>
        <p:txBody>
          <a:bodyPr lIns="0" tIns="0" rIns="0" bIns="0" anchor="ctr"/>
          <a:lstStyle/>
          <a:p>
            <a:pPr marL="609600" indent="-609600" eaLnBrk="1" hangingPunct="1">
              <a:lnSpc>
                <a:spcPct val="101000"/>
              </a:lnSpc>
              <a:buClr>
                <a:srgbClr val="FF0000"/>
              </a:buClr>
              <a:buSzPct val="100000"/>
              <a:buFont typeface="Monotype Sorts" charset="2"/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Reading</a:t>
            </a:r>
          </a:p>
          <a:p>
            <a:pPr eaLnBrk="1" hangingPunct="1">
              <a:lnSpc>
                <a:spcPct val="101000"/>
              </a:lnSpc>
              <a:buClr>
                <a:srgbClr val="FF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800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101000"/>
              </a:lnSpc>
              <a:buClr>
                <a:srgbClr val="FF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800" dirty="0">
              <a:solidFill>
                <a:srgbClr val="FF0000"/>
              </a:solidFill>
            </a:endParaRPr>
          </a:p>
          <a:p>
            <a:pPr marL="609600" indent="-609600" eaLnBrk="1" hangingPunct="1">
              <a:lnSpc>
                <a:spcPct val="101000"/>
              </a:lnSpc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>
                <a:solidFill>
                  <a:srgbClr val="FF0000"/>
                </a:solidFill>
              </a:rPr>
              <a:t>2. </a:t>
            </a:r>
            <a:r>
              <a:rPr lang="en-GB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Language and Word Study</a:t>
            </a:r>
          </a:p>
          <a:p>
            <a:pPr marL="609600" indent="-609600" eaLnBrk="1" hangingPunct="1">
              <a:lnSpc>
                <a:spcPct val="101000"/>
              </a:lnSpc>
              <a:buSzPct val="100000"/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dirty="0" smtClean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470" y="1504280"/>
            <a:ext cx="2959472" cy="221047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342" y="4083967"/>
            <a:ext cx="2897808" cy="216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59900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717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755650" y="246063"/>
            <a:ext cx="7593013" cy="2000250"/>
          </a:xfrm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Curriculum - </a:t>
            </a:r>
            <a:r>
              <a:rPr lang="en-GB" sz="3200" dirty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GB" sz="3200" dirty="0" smtClean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iteracy</a:t>
            </a:r>
            <a:br>
              <a:rPr lang="en-GB" sz="3200" dirty="0" smtClean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Reading - How we do it…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531938"/>
            <a:ext cx="8229600" cy="4264025"/>
          </a:xfrm>
        </p:spPr>
        <p:txBody>
          <a:bodyPr lIns="0" tIns="0" rIns="0" bIns="0" anchor="ctr"/>
          <a:lstStyle/>
          <a:p>
            <a:pPr eaLnBrk="1" hangingPunct="1">
              <a:lnSpc>
                <a:spcPct val="101000"/>
              </a:lnSpc>
              <a:buClr>
                <a:srgbClr val="FF0000"/>
              </a:buClr>
              <a:buFont typeface="Wingdings" pitchFamily="2" charset="2"/>
              <a:buChar char="§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Guided reading  groups</a:t>
            </a:r>
          </a:p>
          <a:p>
            <a:pPr eaLnBrk="1" hangingPunct="1">
              <a:lnSpc>
                <a:spcPct val="101000"/>
              </a:lnSpc>
              <a:buClr>
                <a:srgbClr val="FF0000"/>
              </a:buClr>
              <a:buFont typeface="Wingdings" pitchFamily="2" charset="2"/>
              <a:buChar char="§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Phonics groups </a:t>
            </a:r>
          </a:p>
          <a:p>
            <a:pPr eaLnBrk="1" hangingPunct="1">
              <a:lnSpc>
                <a:spcPct val="101000"/>
              </a:lnSpc>
              <a:buClr>
                <a:srgbClr val="FF0000"/>
              </a:buClr>
              <a:buFont typeface="Wingdings" pitchFamily="2" charset="2"/>
              <a:buChar char="§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 aloud and shared reading</a:t>
            </a:r>
          </a:p>
          <a:p>
            <a:pPr eaLnBrk="1" hangingPunct="1">
              <a:lnSpc>
                <a:spcPct val="101000"/>
              </a:lnSpc>
              <a:buClr>
                <a:srgbClr val="FF0000"/>
              </a:buClr>
              <a:buFont typeface="Wingdings" pitchFamily="2" charset="2"/>
              <a:buChar char="§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Silent reading </a:t>
            </a:r>
          </a:p>
          <a:p>
            <a:pPr eaLnBrk="1" hangingPunct="1">
              <a:lnSpc>
                <a:spcPct val="101000"/>
              </a:lnSpc>
              <a:buClr>
                <a:srgbClr val="FF0000"/>
              </a:buClr>
              <a:buFont typeface="Wingdings" pitchFamily="2" charset="2"/>
              <a:buChar char="§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Spelling and Grammar</a:t>
            </a:r>
          </a:p>
          <a:p>
            <a:pPr eaLnBrk="1" hangingPunct="1">
              <a:lnSpc>
                <a:spcPct val="101000"/>
              </a:lnSpc>
              <a:buClr>
                <a:srgbClr val="FF0000"/>
              </a:buClr>
              <a:buFont typeface="Wingdings" pitchFamily="2" charset="2"/>
              <a:buChar char="§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Speaking and listening</a:t>
            </a:r>
          </a:p>
          <a:p>
            <a:pPr eaLnBrk="1" hangingPunct="1">
              <a:lnSpc>
                <a:spcPct val="101000"/>
              </a:lnSpc>
              <a:buClr>
                <a:srgbClr val="FF0000"/>
              </a:buClr>
              <a:buFont typeface="Wingdings" pitchFamily="2" charset="2"/>
              <a:buChar char="§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Letters and Sounds Programme</a:t>
            </a:r>
          </a:p>
          <a:p>
            <a:pPr eaLnBrk="1" hangingPunct="1">
              <a:lnSpc>
                <a:spcPct val="101000"/>
              </a:lnSpc>
              <a:buClr>
                <a:srgbClr val="FF0000"/>
              </a:buClr>
              <a:buFont typeface="Wingdings" pitchFamily="2" charset="2"/>
              <a:buChar char="§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Vocabulary development</a:t>
            </a:r>
          </a:p>
        </p:txBody>
      </p:sp>
    </p:spTree>
    <p:extLst>
      <p:ext uri="{BB962C8B-B14F-4D97-AF65-F5344CB8AC3E}">
        <p14:creationId xmlns:p14="http://schemas.microsoft.com/office/powerpoint/2010/main" val="41748644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2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2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2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921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539750" y="176213"/>
            <a:ext cx="7559675" cy="677862"/>
          </a:xfrm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Curriculum - </a:t>
            </a:r>
            <a:r>
              <a:rPr lang="en-GB" sz="3200" dirty="0" smtClean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Literacy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57200" y="863823"/>
            <a:ext cx="8229600" cy="5327427"/>
          </a:xfrm>
        </p:spPr>
        <p:txBody>
          <a:bodyPr lIns="0" tIns="0" rIns="0" bIns="0" anchor="ctr"/>
          <a:lstStyle/>
          <a:p>
            <a:pPr eaLnBrk="1" hangingPunct="1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Writing</a:t>
            </a:r>
          </a:p>
          <a:p>
            <a:pPr eaLnBrk="1" hangingPunct="1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101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101000"/>
              </a:lnSpc>
              <a:buSzPct val="45000"/>
              <a:buFont typeface="StarSymbo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lnSpc>
                <a:spcPct val="101000"/>
              </a:lnSpc>
              <a:buSzPct val="45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000" dirty="0" smtClean="0"/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65428"/>
            <a:ext cx="4531974" cy="33849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24" y="3042787"/>
            <a:ext cx="4121944" cy="307873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  <p:bldP spid="819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325438"/>
            <a:ext cx="7772400" cy="1204912"/>
          </a:xfrm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Curriculum – </a:t>
            </a:r>
            <a:r>
              <a:rPr lang="en-GB" sz="3200" dirty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n-GB" sz="3200" dirty="0" smtClean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iteracy 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we do it</a:t>
            </a:r>
          </a:p>
        </p:txBody>
      </p:sp>
      <p:sp>
        <p:nvSpPr>
          <p:cNvPr id="10242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530350"/>
            <a:ext cx="8229600" cy="4219575"/>
          </a:xfrm>
        </p:spPr>
        <p:txBody>
          <a:bodyPr lIns="0" tIns="0" rIns="0" bIns="0" anchor="ctr"/>
          <a:lstStyle/>
          <a:p>
            <a:pPr eaLnBrk="1" hangingPunct="1">
              <a:lnSpc>
                <a:spcPct val="101000"/>
              </a:lnSpc>
              <a:buClr>
                <a:srgbClr val="FF0000"/>
              </a:buClr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Guided Writing</a:t>
            </a: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eaLnBrk="1" hangingPunct="1">
              <a:lnSpc>
                <a:spcPct val="101000"/>
              </a:lnSpc>
              <a:buClr>
                <a:srgbClr val="FF0000"/>
              </a:buClr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Editing skills</a:t>
            </a: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eaLnBrk="1" hangingPunct="1">
              <a:lnSpc>
                <a:spcPct val="101000"/>
              </a:lnSpc>
              <a:buClr>
                <a:srgbClr val="FF0000"/>
              </a:buClr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Shared writing</a:t>
            </a: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eaLnBrk="1" hangingPunct="1">
              <a:lnSpc>
                <a:spcPct val="101000"/>
              </a:lnSpc>
              <a:buClr>
                <a:srgbClr val="FF0000"/>
              </a:buClr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 and individual writing</a:t>
            </a: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eaLnBrk="1" hangingPunct="1">
              <a:lnSpc>
                <a:spcPct val="101000"/>
              </a:lnSpc>
              <a:buClr>
                <a:srgbClr val="FF0000"/>
              </a:buClr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Handwriting</a:t>
            </a:r>
            <a:endParaRPr lang="en-GB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O:\___MediaShare\LS\Grade 1\Patterson\First days of school\IMG_18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017851"/>
            <a:ext cx="2555776" cy="1434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  <p:bldP spid="1024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French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BTSN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7584" y="1439887"/>
            <a:ext cx="8236861" cy="4629807"/>
          </a:xfrm>
        </p:spPr>
      </p:pic>
    </p:spTree>
    <p:extLst>
      <p:ext uri="{BB962C8B-B14F-4D97-AF65-F5344CB8AC3E}">
        <p14:creationId xmlns:p14="http://schemas.microsoft.com/office/powerpoint/2010/main" val="362884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>
          <a:xfrm>
            <a:off x="687388" y="117475"/>
            <a:ext cx="7772400" cy="1203325"/>
          </a:xfrm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Curriculum – </a:t>
            </a:r>
            <a:r>
              <a:rPr lang="en-GB" sz="3200" dirty="0" smtClean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Mathematics 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we do</a:t>
            </a:r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190625"/>
            <a:ext cx="8229600" cy="4602163"/>
          </a:xfrm>
        </p:spPr>
        <p:txBody>
          <a:bodyPr lIns="0" tIns="0" rIns="0" bIns="0" anchor="ctr"/>
          <a:lstStyle/>
          <a:p>
            <a:pPr marL="609600" indent="-609600" eaLnBrk="1" hangingPunct="1">
              <a:lnSpc>
                <a:spcPct val="101000"/>
              </a:lnSpc>
              <a:buClr>
                <a:srgbClr val="FF0000"/>
              </a:buClr>
              <a:buSzPct val="100000"/>
              <a:buFont typeface="Monotype Sorts" charset="2"/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Thinking mathematically</a:t>
            </a:r>
          </a:p>
          <a:p>
            <a:pPr marL="609600" indent="-609600" eaLnBrk="1" hangingPunct="1">
              <a:lnSpc>
                <a:spcPct val="101000"/>
              </a:lnSpc>
              <a:buClr>
                <a:srgbClr val="FF0000"/>
              </a:buClr>
              <a:buSzPct val="100000"/>
              <a:buFont typeface="Monotype Sorts" charset="2"/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Number and numeration</a:t>
            </a:r>
          </a:p>
          <a:p>
            <a:pPr marL="609600" indent="-609600" eaLnBrk="1" hangingPunct="1">
              <a:lnSpc>
                <a:spcPct val="101000"/>
              </a:lnSpc>
              <a:buClr>
                <a:srgbClr val="FF0000"/>
              </a:buClr>
              <a:buSzPct val="100000"/>
              <a:buFont typeface="Monotype Sorts" charset="2"/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Estimation and computation</a:t>
            </a:r>
          </a:p>
          <a:p>
            <a:pPr marL="609600" indent="-609600" eaLnBrk="1" hangingPunct="1">
              <a:lnSpc>
                <a:spcPct val="101000"/>
              </a:lnSpc>
              <a:buClr>
                <a:srgbClr val="FF0000"/>
              </a:buClr>
              <a:buSzPct val="100000"/>
              <a:buFont typeface="Monotype Sorts" charset="2"/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Measurement</a:t>
            </a:r>
          </a:p>
          <a:p>
            <a:pPr marL="609600" indent="-609600" eaLnBrk="1" hangingPunct="1">
              <a:lnSpc>
                <a:spcPct val="101000"/>
              </a:lnSpc>
              <a:buClr>
                <a:srgbClr val="FF0000"/>
              </a:buClr>
              <a:buSzPct val="100000"/>
              <a:buFont typeface="Monotype Sorts" charset="2"/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Pattern and function</a:t>
            </a:r>
          </a:p>
          <a:p>
            <a:pPr marL="609600" indent="-609600" eaLnBrk="1" hangingPunct="1">
              <a:lnSpc>
                <a:spcPct val="101000"/>
              </a:lnSpc>
              <a:buClr>
                <a:srgbClr val="FF0000"/>
              </a:buClr>
              <a:buSzPct val="100000"/>
              <a:buFont typeface="Monotype Sorts" charset="2"/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Shape and space</a:t>
            </a:r>
          </a:p>
          <a:p>
            <a:pPr marL="609600" indent="-609600" eaLnBrk="1" hangingPunct="1">
              <a:lnSpc>
                <a:spcPct val="101000"/>
              </a:lnSpc>
              <a:buClr>
                <a:srgbClr val="FF0000"/>
              </a:buClr>
              <a:buSzPct val="100000"/>
              <a:buFont typeface="Monotype Sorts" charset="2"/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Data handling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  <p:bldP spid="1126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4125525"/>
            <a:ext cx="2864844" cy="2139791"/>
          </a:xfrm>
          <a:prstGeom prst="rect">
            <a:avLst/>
          </a:prstGeom>
        </p:spPr>
      </p:pic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508000" y="176213"/>
            <a:ext cx="7772400" cy="1355725"/>
          </a:xfrm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Curriculum – </a:t>
            </a:r>
            <a:r>
              <a:rPr lang="en-GB" sz="3200" dirty="0" smtClean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Mathematics</a:t>
            </a: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we do it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79512" y="1727919"/>
            <a:ext cx="5915000" cy="3796382"/>
          </a:xfrm>
        </p:spPr>
        <p:txBody>
          <a:bodyPr lIns="0" tIns="0" rIns="0" bIns="0" anchor="ctr"/>
          <a:lstStyle/>
          <a:p>
            <a:pPr eaLnBrk="1" hangingPunct="1">
              <a:lnSpc>
                <a:spcPct val="101000"/>
              </a:lnSpc>
              <a:buClr>
                <a:srgbClr val="FF0000"/>
              </a:buClr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Group work</a:t>
            </a: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– students grouped according to needs</a:t>
            </a:r>
          </a:p>
          <a:p>
            <a:pPr eaLnBrk="1" hangingPunct="1">
              <a:lnSpc>
                <a:spcPct val="101000"/>
              </a:lnSpc>
              <a:buClr>
                <a:srgbClr val="FF0000"/>
              </a:buClr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Whole class</a:t>
            </a: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teaching of new concepts</a:t>
            </a:r>
          </a:p>
          <a:p>
            <a:pPr eaLnBrk="1" hangingPunct="1">
              <a:lnSpc>
                <a:spcPct val="101000"/>
              </a:lnSpc>
              <a:buClr>
                <a:srgbClr val="FF0000"/>
              </a:buClr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Individual assistance</a:t>
            </a: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where needed</a:t>
            </a:r>
          </a:p>
          <a:p>
            <a:pPr eaLnBrk="1" hangingPunct="1">
              <a:lnSpc>
                <a:spcPct val="101000"/>
              </a:lnSpc>
              <a:buClr>
                <a:srgbClr val="FF0000"/>
              </a:buClr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Extensive use of </a:t>
            </a:r>
            <a:r>
              <a:rPr lang="en-GB" sz="2800" dirty="0" smtClean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concrete materials</a:t>
            </a:r>
          </a:p>
          <a:p>
            <a:pPr eaLnBrk="1" hangingPunct="1">
              <a:lnSpc>
                <a:spcPct val="101000"/>
              </a:lnSpc>
              <a:buClr>
                <a:srgbClr val="FF0000"/>
              </a:buClr>
              <a:buFontTx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Range of </a:t>
            </a:r>
            <a:r>
              <a:rPr lang="en-GB" sz="2800" dirty="0" smtClean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resources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92775" y="1215732"/>
            <a:ext cx="2857973" cy="2134659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  <p:bldP spid="12290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PE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G_0035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 rot="5400000">
            <a:off x="1950247" y="-258840"/>
            <a:ext cx="4747306" cy="8000745"/>
          </a:xfrm>
        </p:spPr>
      </p:pic>
    </p:spTree>
    <p:extLst>
      <p:ext uri="{BB962C8B-B14F-4D97-AF65-F5344CB8AC3E}">
        <p14:creationId xmlns:p14="http://schemas.microsoft.com/office/powerpoint/2010/main" val="356500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9697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>
          <a:xfrm>
            <a:off x="720725" y="176213"/>
            <a:ext cx="7772400" cy="1355725"/>
          </a:xfrm>
        </p:spPr>
        <p:txBody>
          <a:bodyPr lIns="0" tIns="0" rIns="0" bIns="0" anchor="ctr"/>
          <a:lstStyle/>
          <a:p>
            <a:pPr algn="ctr" eaLnBrk="1" hangingPunct="1">
              <a:lnSpc>
                <a:spcPct val="9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Curriculum – </a:t>
            </a:r>
            <a:r>
              <a:rPr lang="en-GB" sz="3200" dirty="0" smtClean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Units of Learning</a:t>
            </a:r>
          </a:p>
        </p:txBody>
      </p:sp>
      <p:sp>
        <p:nvSpPr>
          <p:cNvPr id="14338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425575"/>
            <a:ext cx="8229600" cy="4645025"/>
          </a:xfrm>
        </p:spPr>
        <p:txBody>
          <a:bodyPr lIns="0" tIns="0" rIns="0" bIns="0" anchor="ctr"/>
          <a:lstStyle/>
          <a:p>
            <a:pPr marL="609600" indent="-609600" eaLnBrk="1" hangingPunct="1">
              <a:lnSpc>
                <a:spcPct val="101000"/>
              </a:lnSpc>
              <a:buClr>
                <a:srgbClr val="FF0000"/>
              </a:buClr>
              <a:buSzPct val="100000"/>
              <a:buFont typeface="Monotype Sorts" charset="2"/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/>
              <a:t>Communication</a:t>
            </a:r>
          </a:p>
          <a:p>
            <a:pPr marL="609600" indent="-609600" eaLnBrk="1" hangingPunct="1">
              <a:lnSpc>
                <a:spcPct val="101000"/>
              </a:lnSpc>
              <a:buClr>
                <a:srgbClr val="FF0000"/>
              </a:buClr>
              <a:buSzPct val="100000"/>
              <a:buFont typeface="Monotype Sorts" charset="2"/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/>
              <a:t>Structures and Materials</a:t>
            </a:r>
          </a:p>
          <a:p>
            <a:pPr marL="609600" indent="-609600" eaLnBrk="1" hangingPunct="1">
              <a:lnSpc>
                <a:spcPct val="101000"/>
              </a:lnSpc>
              <a:buClr>
                <a:srgbClr val="FF0000"/>
              </a:buClr>
              <a:buSzPct val="100000"/>
              <a:buFont typeface="Monotype Sorts" charset="2"/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/>
              <a:t>Responsibility and the 5 R’s			</a:t>
            </a:r>
          </a:p>
          <a:p>
            <a:pPr marL="609600" indent="-609600" eaLnBrk="1" hangingPunct="1">
              <a:lnSpc>
                <a:spcPct val="101000"/>
              </a:lnSpc>
              <a:buClr>
                <a:srgbClr val="FF0000"/>
              </a:buClr>
              <a:buSzPct val="100000"/>
              <a:buFont typeface="Monotype Sorts" charset="2"/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/>
              <a:t>Environment</a:t>
            </a:r>
          </a:p>
          <a:p>
            <a:pPr eaLnBrk="1" hangingPunct="1">
              <a:lnSpc>
                <a:spcPct val="101000"/>
              </a:lnSpc>
              <a:buClr>
                <a:srgbClr val="FF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800" dirty="0"/>
          </a:p>
          <a:p>
            <a:pPr eaLnBrk="1" hangingPunct="1">
              <a:lnSpc>
                <a:spcPct val="101000"/>
              </a:lnSpc>
              <a:buClr>
                <a:srgbClr val="FF0000"/>
              </a:buCl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800" dirty="0" smtClean="0"/>
              <a:t>All units have a central idea, enduring understandings, key questions and concepts. </a:t>
            </a:r>
          </a:p>
          <a:p>
            <a:pPr marL="609600" indent="-609600" eaLnBrk="1" hangingPunct="1">
              <a:lnSpc>
                <a:spcPct val="101000"/>
              </a:lnSpc>
              <a:buClr>
                <a:srgbClr val="FF0000"/>
              </a:buClr>
              <a:buSzPct val="100000"/>
              <a:buFont typeface="Monotype Sorts" charset="2"/>
              <a:buAutoNum type="arabicPeriod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en-GB" sz="24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  <p:bldP spid="1433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Unit 1 - Communication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>
                <a:effectLst/>
              </a:rPr>
              <a:t>Key Concepts –Communication</a:t>
            </a:r>
          </a:p>
          <a:p>
            <a:endParaRPr lang="en-US" sz="2800" dirty="0">
              <a:effectLst/>
            </a:endParaRPr>
          </a:p>
          <a:p>
            <a:r>
              <a:rPr lang="en-US" sz="2800" dirty="0" smtClean="0">
                <a:effectLst/>
              </a:rPr>
              <a:t> </a:t>
            </a:r>
            <a:r>
              <a:rPr lang="en-US" sz="2800" dirty="0">
                <a:effectLst/>
              </a:rPr>
              <a:t>Central Idea -We communicate so that we can build a community</a:t>
            </a:r>
          </a:p>
          <a:p>
            <a:endParaRPr lang="en-US" dirty="0">
              <a:effectLst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32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Fabulous First Grade </a:t>
            </a:r>
            <a:br>
              <a:rPr lang="en-GB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Starring: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3568" y="1871663"/>
            <a:ext cx="8208912" cy="3887787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6588" y="1905474"/>
            <a:ext cx="3205892" cy="2678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5794535" y="4661098"/>
            <a:ext cx="30979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fantastic</a:t>
            </a:r>
            <a:endParaRPr lang="en-GB" sz="2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French</a:t>
            </a:r>
          </a:p>
          <a:p>
            <a:pPr algn="ctr"/>
            <a:r>
              <a:rPr lang="en-GB" sz="2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team</a:t>
            </a:r>
          </a:p>
        </p:txBody>
      </p:sp>
      <p:pic>
        <p:nvPicPr>
          <p:cNvPr id="8" name="Picture 3" descr="C:\Users\bfeatherstone\Desktop\Photos\Library ladi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917572"/>
            <a:ext cx="2643890" cy="2666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1222536" y="47028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Mrs </a:t>
            </a:r>
            <a:r>
              <a:rPr lang="en-GB" sz="20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Hagemann</a:t>
            </a:r>
            <a:endParaRPr lang="en-GB" sz="2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Mrs </a:t>
            </a:r>
            <a:r>
              <a:rPr lang="en-GB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V. - Library</a:t>
            </a:r>
            <a:endParaRPr lang="en-GB" sz="2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4" descr="O:\___MediaShare\LS\Grade 1\____Photos for BTSN\Teachers\0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690" y="1917572"/>
            <a:ext cx="2083845" cy="2666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3985291" y="4702887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Mrs Leroy </a:t>
            </a:r>
          </a:p>
          <a:p>
            <a:r>
              <a:rPr lang="en-GB" sz="2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Music</a:t>
            </a:r>
          </a:p>
        </p:txBody>
      </p:sp>
    </p:spTree>
    <p:extLst>
      <p:ext uri="{BB962C8B-B14F-4D97-AF65-F5344CB8AC3E}">
        <p14:creationId xmlns:p14="http://schemas.microsoft.com/office/powerpoint/2010/main" val="97383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Art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67745"/>
            <a:ext cx="6768752" cy="6144684"/>
          </a:xfrm>
        </p:spPr>
      </p:pic>
    </p:spTree>
    <p:extLst>
      <p:ext uri="{BB962C8B-B14F-4D97-AF65-F5344CB8AC3E}">
        <p14:creationId xmlns:p14="http://schemas.microsoft.com/office/powerpoint/2010/main" val="435564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Early Intervention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BTSN Video May Learning Support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3568" y="1641475"/>
            <a:ext cx="7606357" cy="4285247"/>
          </a:xfrm>
        </p:spPr>
      </p:pic>
    </p:spTree>
    <p:extLst>
      <p:ext uri="{BB962C8B-B14F-4D97-AF65-F5344CB8AC3E}">
        <p14:creationId xmlns:p14="http://schemas.microsoft.com/office/powerpoint/2010/main" val="381313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9697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15751"/>
            <a:ext cx="8359080" cy="1354137"/>
          </a:xfrm>
        </p:spPr>
        <p:txBody>
          <a:bodyPr/>
          <a:lstStyle/>
          <a:p>
            <a:r>
              <a:rPr lang="en-GB" sz="3200" dirty="0" err="1" smtClean="0"/>
              <a:t>Ipads</a:t>
            </a:r>
            <a:r>
              <a:rPr lang="en-GB" sz="3200" dirty="0" smtClean="0"/>
              <a:t>, Technology and </a:t>
            </a:r>
            <a:r>
              <a:rPr lang="en-GB" sz="3200" dirty="0" err="1" smtClean="0"/>
              <a:t>Kidblog</a:t>
            </a:r>
            <a:endParaRPr lang="en-US" sz="32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67544" y="3456111"/>
            <a:ext cx="3469803" cy="259164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456111"/>
            <a:ext cx="3707904" cy="276948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852" y="1295871"/>
            <a:ext cx="3528392" cy="1928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52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Homework policy in Grade 1</a:t>
            </a:r>
            <a:endParaRPr lang="en-GB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1812" y="1859932"/>
            <a:ext cx="4040188" cy="604838"/>
          </a:xfrm>
        </p:spPr>
        <p:txBody>
          <a:bodyPr/>
          <a:lstStyle/>
          <a:p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The expectations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141119"/>
            <a:ext cx="3394720" cy="3732212"/>
          </a:xfrm>
        </p:spPr>
        <p:txBody>
          <a:bodyPr/>
          <a:lstStyle/>
          <a:p>
            <a:pPr marL="0" indent="0">
              <a:buNone/>
            </a:pPr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Reading is the key !</a:t>
            </a:r>
          </a:p>
          <a:p>
            <a:endParaRPr lang="en-GB" sz="22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5672439">
            <a:off x="6051062" y="3619499"/>
            <a:ext cx="1511151" cy="604838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753394"/>
            <a:ext cx="5544616" cy="3718941"/>
          </a:xfrm>
        </p:spPr>
      </p:pic>
    </p:spTree>
    <p:extLst>
      <p:ext uri="{BB962C8B-B14F-4D97-AF65-F5344CB8AC3E}">
        <p14:creationId xmlns:p14="http://schemas.microsoft.com/office/powerpoint/2010/main" val="265735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151855"/>
            <a:ext cx="7543800" cy="936625"/>
          </a:xfrm>
        </p:spPr>
        <p:txBody>
          <a:bodyPr/>
          <a:lstStyle/>
          <a:p>
            <a:pPr algn="ctr" eaLnBrk="1" hangingPunct="1">
              <a:defRPr/>
            </a:pPr>
            <a:r>
              <a:rPr lang="en-GB" sz="3200" dirty="0" smtClean="0">
                <a:solidFill>
                  <a:schemeClr val="folHlin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 for coming!</a:t>
            </a:r>
            <a:endParaRPr lang="en-US" sz="3200" dirty="0" smtClean="0">
              <a:solidFill>
                <a:schemeClr val="folHlin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71600" y="2880047"/>
            <a:ext cx="7639000" cy="4752528"/>
          </a:xfrm>
        </p:spPr>
        <p:txBody>
          <a:bodyPr/>
          <a:lstStyle/>
          <a:p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Please now go and </a:t>
            </a: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visit your child’s homeroom to find out more information about your child’s homeroom, schedules etc.</a:t>
            </a:r>
          </a:p>
          <a:p>
            <a:pPr marL="0" indent="0">
              <a:buNone/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Fabulous First Grade </a:t>
            </a:r>
            <a:br>
              <a:rPr lang="en-GB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Starring: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Content Placeholder 3" descr="O:\___MediaShare\LS\Grade 1\____Photos for BTSN\Teachers\0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976273"/>
            <a:ext cx="1849016" cy="2199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55576" y="3528119"/>
            <a:ext cx="4572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GB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endParaRPr lang="en-GB" b="1" dirty="0">
              <a:solidFill>
                <a:srgbClr val="FFFF00"/>
              </a:solidFill>
              <a:latin typeface="Comic Sans MS" pitchFamily="66" charset="0"/>
            </a:endParaRPr>
          </a:p>
          <a:p>
            <a:endParaRPr lang="en-GB" sz="2000" b="1" dirty="0" smtClean="0">
              <a:solidFill>
                <a:srgbClr val="FFFF00"/>
              </a:solidFill>
              <a:latin typeface="Comic Sans MS" pitchFamily="66" charset="0"/>
            </a:endParaRPr>
          </a:p>
          <a:p>
            <a:r>
              <a:rPr lang="en-GB" sz="2000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Mrs </a:t>
            </a:r>
            <a:r>
              <a:rPr lang="en-GB" sz="2000" b="1" dirty="0" err="1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Rennan</a:t>
            </a:r>
            <a:endParaRPr lang="en-GB" sz="20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</a:t>
            </a:r>
          </a:p>
          <a:p>
            <a:r>
              <a:rPr lang="en-GB" sz="20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Counsellor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87316" y="1976273"/>
            <a:ext cx="2411760" cy="2204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187316" y="3638918"/>
            <a:ext cx="2557500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en-GB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endParaRPr lang="en-GB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en-GB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Mrs </a:t>
            </a:r>
            <a:r>
              <a:rPr lang="en-GB" sz="2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Bahrich</a:t>
            </a:r>
            <a:r>
              <a:rPr lang="en-GB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and the art team</a:t>
            </a:r>
            <a:endParaRPr lang="en-GB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70576" y="1976273"/>
            <a:ext cx="2933223" cy="2199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5870576" y="4520068"/>
            <a:ext cx="31923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Our perfect P.E. team</a:t>
            </a:r>
          </a:p>
        </p:txBody>
      </p:sp>
    </p:spTree>
    <p:extLst>
      <p:ext uri="{BB962C8B-B14F-4D97-AF65-F5344CB8AC3E}">
        <p14:creationId xmlns:p14="http://schemas.microsoft.com/office/powerpoint/2010/main" val="715318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Fabulous First Grade </a:t>
            </a:r>
            <a:br>
              <a:rPr lang="en-GB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Starring</a:t>
            </a:r>
            <a:r>
              <a:rPr lang="en-GB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:</a:t>
            </a:r>
            <a:endParaRPr lang="en-US" sz="3200" dirty="0"/>
          </a:p>
        </p:txBody>
      </p:sp>
      <p:pic>
        <p:nvPicPr>
          <p:cNvPr id="5" name="Content Placeholder 4" descr="May, Sarah Photo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943942"/>
            <a:ext cx="1656184" cy="2171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Smith, Darann Photo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1568" y="1955436"/>
            <a:ext cx="1650752" cy="216024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6"/>
          <p:cNvSpPr/>
          <p:nvPr/>
        </p:nvSpPr>
        <p:spPr>
          <a:xfrm>
            <a:off x="1763688" y="4115676"/>
            <a:ext cx="24970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Mrs </a:t>
            </a:r>
            <a:r>
              <a:rPr lang="en-GB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Sarah May</a:t>
            </a:r>
            <a:endParaRPr lang="en-GB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Early Years Learning Support Teacher</a:t>
            </a:r>
            <a:endParaRPr lang="en-GB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07656" y="4144541"/>
            <a:ext cx="4572000" cy="88267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endParaRPr lang="en-US" dirty="0">
              <a:solidFill>
                <a:srgbClr val="FFFF0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en-US" dirty="0">
              <a:solidFill>
                <a:srgbClr val="FFFF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64088" y="4281875"/>
            <a:ext cx="3107209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Mrs </a:t>
            </a:r>
            <a:r>
              <a:rPr lang="en-GB" b="1" dirty="0" err="1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Darran</a:t>
            </a:r>
            <a:r>
              <a:rPr lang="en-GB" b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Smith Reading Support Specialist</a:t>
            </a:r>
            <a:endParaRPr lang="en-GB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31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52536" y="121544"/>
            <a:ext cx="9252520" cy="1354137"/>
          </a:xfrm>
        </p:spPr>
        <p:txBody>
          <a:bodyPr/>
          <a:lstStyle/>
          <a:p>
            <a:pPr algn="ctr">
              <a:defRPr/>
            </a:pPr>
            <a:r>
              <a:rPr lang="en-GB" dirty="0" smtClean="0"/>
              <a:t>     </a:t>
            </a:r>
            <a:br>
              <a:rPr lang="en-GB" dirty="0" smtClean="0"/>
            </a:br>
            <a:r>
              <a:rPr lang="en-GB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Beginner EAL </a:t>
            </a:r>
            <a:br>
              <a:rPr lang="en-GB" sz="36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with Ms Paez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5496" y="1641475"/>
            <a:ext cx="7543800" cy="3887787"/>
          </a:xfrm>
        </p:spPr>
        <p:txBody>
          <a:bodyPr/>
          <a:lstStyle/>
          <a:p>
            <a:pPr>
              <a:defRPr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Beginners are pulled out 6 times per week</a:t>
            </a:r>
            <a:endParaRPr lang="en-US" sz="2800" dirty="0"/>
          </a:p>
          <a:p>
            <a:pPr>
              <a:defRPr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Students quickly benefit from this additional support</a:t>
            </a:r>
          </a:p>
          <a:p>
            <a:pPr>
              <a:defRPr/>
            </a:pPr>
            <a:endParaRPr lang="en-GB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680" y="2808039"/>
            <a:ext cx="5544616" cy="31683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04441"/>
            <a:ext cx="900501" cy="1354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5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7756" y="349545"/>
            <a:ext cx="7543800" cy="1354137"/>
          </a:xfrm>
        </p:spPr>
        <p:txBody>
          <a:bodyPr/>
          <a:lstStyle/>
          <a:p>
            <a:pPr algn="ctr">
              <a:defRPr/>
            </a:pP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EAL Inclusion programme</a:t>
            </a:r>
            <a:b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with Ms Moran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762" y="2736031"/>
            <a:ext cx="8713787" cy="3096616"/>
          </a:xfrm>
        </p:spPr>
        <p:txBody>
          <a:bodyPr/>
          <a:lstStyle/>
          <a:p>
            <a:pPr>
              <a:defRPr/>
            </a:pPr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EAL Teacher =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Language Development Teacher for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all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</a:p>
          <a:p>
            <a:pPr>
              <a:defRPr/>
            </a:pPr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language in context</a:t>
            </a:r>
            <a:endParaRPr lang="en-GB" sz="2800" dirty="0"/>
          </a:p>
          <a:p>
            <a:pPr>
              <a:defRPr/>
            </a:pPr>
            <a:endParaRPr lang="en-GB" sz="900" dirty="0"/>
          </a:p>
          <a:p>
            <a:pPr>
              <a:defRPr/>
            </a:pPr>
            <a:endParaRPr lang="en-GB" sz="9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31679"/>
            <a:ext cx="1442289" cy="249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04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3200" kern="1200" dirty="0" smtClean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 learning in </a:t>
            </a:r>
            <a:br>
              <a:rPr lang="en-GB" sz="3200" kern="1200" dirty="0" smtClean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3200" kern="1200" dirty="0" smtClean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 Grade at ISL 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785671"/>
            <a:ext cx="6192688" cy="1555532"/>
          </a:xfrm>
        </p:spPr>
        <p:txBody>
          <a:bodyPr/>
          <a:lstStyle/>
          <a:p>
            <a:r>
              <a:rPr lang="en-GB" sz="2800" b="1" kern="1200" dirty="0" smtClean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Student’s thinking is engaged and challenged using real-life and imaginary situations. Learning in this way takes full advantage of the opportunities for skill acquisition through their interests and reaping the benefit of </a:t>
            </a:r>
            <a:r>
              <a:rPr lang="en-GB" sz="2800" b="1" kern="1200" dirty="0" err="1" smtClean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skillful</a:t>
            </a:r>
            <a:r>
              <a:rPr lang="en-GB" sz="2800" b="1" kern="1200" dirty="0" smtClean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intervention and high quality interaction</a:t>
            </a:r>
            <a:r>
              <a:rPr lang="en-GB" sz="2800" b="1" kern="1200" dirty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800" b="1" kern="1200" dirty="0" smtClean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both indoors and outdoors.</a:t>
            </a:r>
          </a:p>
          <a:p>
            <a:endParaRPr lang="en-GB" sz="1200" dirty="0" smtClean="0"/>
          </a:p>
          <a:p>
            <a:endParaRPr lang="en-GB" sz="1800" dirty="0" smtClean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082" y="4372528"/>
            <a:ext cx="2357150" cy="176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08" y="258723"/>
            <a:ext cx="1646667" cy="12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41873" y="1594368"/>
            <a:ext cx="2736304" cy="2427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Outdoor Learning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35" y="1641475"/>
            <a:ext cx="6717905" cy="4478933"/>
          </a:xfrm>
        </p:spPr>
        <p:txBody>
          <a:bodyPr/>
          <a:lstStyle/>
          <a:p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Every child will take part in outdoor learning every week</a:t>
            </a:r>
          </a:p>
          <a:p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Linked to all areas of Teaching and Learning</a:t>
            </a:r>
          </a:p>
          <a:p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Whatever the weather!!</a:t>
            </a:r>
          </a:p>
          <a:p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Dress appropriately</a:t>
            </a:r>
          </a:p>
          <a:p>
            <a:r>
              <a:rPr lang="en-GB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Have correct clothing at school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915" y="757926"/>
            <a:ext cx="2156671" cy="16108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539" y="3096072"/>
            <a:ext cx="2844907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961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8132" y="85750"/>
            <a:ext cx="7543800" cy="1354137"/>
          </a:xfrm>
        </p:spPr>
        <p:txBody>
          <a:bodyPr/>
          <a:lstStyle/>
          <a:p>
            <a:pPr algn="ctr"/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Outdoor Learning Clothing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439887"/>
            <a:ext cx="3894144" cy="38941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295871"/>
            <a:ext cx="3096344" cy="3096344"/>
          </a:xfrm>
          <a:prstGeom prst="rect">
            <a:avLst/>
          </a:prstGeom>
        </p:spPr>
      </p:pic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43" b="16491"/>
          <a:stretch/>
        </p:blipFill>
        <p:spPr>
          <a:xfrm>
            <a:off x="323528" y="4484025"/>
            <a:ext cx="4429125" cy="1700012"/>
          </a:xfrm>
        </p:spPr>
      </p:pic>
    </p:spTree>
    <p:extLst>
      <p:ext uri="{BB962C8B-B14F-4D97-AF65-F5344CB8AC3E}">
        <p14:creationId xmlns:p14="http://schemas.microsoft.com/office/powerpoint/2010/main" val="197190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immer">
  <a:themeElements>
    <a:clrScheme name="Shimmer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Shimmer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>
            <a:srgbClr val="FFFFFF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cs typeface="Lucida Sans Unicode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>
            <a:srgbClr val="FFFFFF"/>
          </a:buClr>
          <a:buSzPct val="100000"/>
          <a:buFont typeface="Times New Roman" pitchFamily="18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8" charset="0"/>
            <a:cs typeface="Lucida Sans Unicode" pitchFamily="34" charset="0"/>
          </a:defRPr>
        </a:defPPr>
      </a:lstStyle>
    </a:lnDef>
  </a:objectDefaults>
  <a:extraClrSchemeLst>
    <a:extraClrScheme>
      <a:clrScheme name="Shimmer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1907</TotalTime>
  <Words>409</Words>
  <Application>Microsoft Office PowerPoint</Application>
  <PresentationFormat>Custom</PresentationFormat>
  <Paragraphs>131</Paragraphs>
  <Slides>24</Slides>
  <Notes>18</Notes>
  <HiddenSlides>0</HiddenSlides>
  <MMClips>3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4" baseType="lpstr">
      <vt:lpstr>Arial</vt:lpstr>
      <vt:lpstr>Calibri</vt:lpstr>
      <vt:lpstr>Comic Sans MS</vt:lpstr>
      <vt:lpstr>Lucida Sans Unicode</vt:lpstr>
      <vt:lpstr>Monotype Sorts</vt:lpstr>
      <vt:lpstr>StarSymbol</vt:lpstr>
      <vt:lpstr>Tahoma</vt:lpstr>
      <vt:lpstr>Times New Roman</vt:lpstr>
      <vt:lpstr>Wingdings</vt:lpstr>
      <vt:lpstr>Shimmer</vt:lpstr>
      <vt:lpstr>  Fabulous First Grade  Starring:  </vt:lpstr>
      <vt:lpstr>Fabulous First Grade  Starring:</vt:lpstr>
      <vt:lpstr>Fabulous First Grade  Starring:</vt:lpstr>
      <vt:lpstr>Fabulous First Grade  Starring:</vt:lpstr>
      <vt:lpstr>      Beginner EAL  with Ms Paez </vt:lpstr>
      <vt:lpstr>       EAL Inclusion programme with Ms Moran</vt:lpstr>
      <vt:lpstr>Active learning in  First Grade at ISL </vt:lpstr>
      <vt:lpstr>Outdoor Learning</vt:lpstr>
      <vt:lpstr>Outdoor Learning Clothing</vt:lpstr>
      <vt:lpstr>Curriculum - Literacy What we do</vt:lpstr>
      <vt:lpstr>Curriculum - Literacy Reading - How we do it…  </vt:lpstr>
      <vt:lpstr>Curriculum - Literacy</vt:lpstr>
      <vt:lpstr>Curriculum – Literacy  How we do it</vt:lpstr>
      <vt:lpstr>French </vt:lpstr>
      <vt:lpstr>Curriculum – Mathematics  What we do</vt:lpstr>
      <vt:lpstr>Curriculum – Mathematics  How we do it</vt:lpstr>
      <vt:lpstr>PE</vt:lpstr>
      <vt:lpstr>Curriculum – Units of Learning</vt:lpstr>
      <vt:lpstr>Unit 1 - Communication</vt:lpstr>
      <vt:lpstr>Art</vt:lpstr>
      <vt:lpstr>Early Intervention</vt:lpstr>
      <vt:lpstr>Ipads, Technology and Kidblog</vt:lpstr>
      <vt:lpstr>Homework policy in Grade 1</vt:lpstr>
      <vt:lpstr>Thank you for coming!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Grade 1 2006/2007</dc:title>
  <dc:creator>Featherstone Belynda</dc:creator>
  <cp:lastModifiedBy>Bevans Joel</cp:lastModifiedBy>
  <cp:revision>213</cp:revision>
  <cp:lastPrinted>2015-09-02T08:39:34Z</cp:lastPrinted>
  <dcterms:modified xsi:type="dcterms:W3CDTF">2015-09-02T13:41:30Z</dcterms:modified>
</cp:coreProperties>
</file>